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4297F99-892B-4244-84CD-EB53F077F93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8437B7-C7A9-4B58-A3E8-4DC70EF2924D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okoamag.com/frightful-marketing-tale/" TargetMode="External"/><Relationship Id="rId7" Type="http://schemas.openxmlformats.org/officeDocument/2006/relationships/hyperlink" Target="http://transgriot.blogspot.com/2011/10/freedom-from-fear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wideasleepinamerica.com/2011/07/fleitz-of-fancy-new-diehl-on-iran-iran.html" TargetMode="Externa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trocyt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eyondthedish.wordpress.com/2013/11/22/how-neural-stem-cells-become-neurons-and-glia/" TargetMode="Externa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lrc.org/content/cross-section-spinal-cord-without-vertebr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tbeasalmon.net/archives/2011/10/week-107---kid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2693&amp;picture=sunflower-and-blue-sk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1.png"/><Relationship Id="rId7" Type="http://schemas.openxmlformats.org/officeDocument/2006/relationships/hyperlink" Target="https://www.flickr.com/photos/esthermax/30230911806" TargetMode="External"/><Relationship Id="rId2" Type="http://schemas.openxmlformats.org/officeDocument/2006/relationships/hyperlink" Target="https://www.e-sfera.hr/dodatni-digitalni-sadrzaji/5cf8bbad-c79f-49ef-8b63-d5993c68ad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s://www.wikidoc.org/index.php/Popliteal_artery" TargetMode="Externa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matic_Nervous_System_Imag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cough-png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s://pt.wiktionary.org/wiki/eat" TargetMode="External"/><Relationship Id="rId9" Type="http://schemas.openxmlformats.org/officeDocument/2006/relationships/hyperlink" Target="https://itsaboutnutrition.com/mindful-eatin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5cf8bbad-c79f-49ef-8b63-d5993c68ad3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Elektroencefalograf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www.flickr.com/photos/tim_uk/8135749317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F015AF3-39D9-4BEC-B170-FCCED014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64667" cy="387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6B4F2B8E-F273-4102-9FC1-EF6F0F46A66D}"/>
              </a:ext>
            </a:extLst>
          </p:cNvPr>
          <p:cNvSpPr txBox="1">
            <a:spLocks/>
          </p:cNvSpPr>
          <p:nvPr/>
        </p:nvSpPr>
        <p:spPr>
          <a:xfrm rot="20775670">
            <a:off x="914400" y="2032001"/>
            <a:ext cx="9849363" cy="2285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KAKO REAGIRAMO NA RAZLIČITE PODRAŽAJE IZ OKOLIŠA I ZAŠTO JE TO VAŽNO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C408E7-D522-4A37-8CFF-CD437E95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327" y="3946948"/>
            <a:ext cx="4148470" cy="2328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857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15582416-13F5-4BDA-964A-52A0CC556624}"/>
              </a:ext>
            </a:extLst>
          </p:cNvPr>
          <p:cNvSpPr txBox="1">
            <a:spLocks/>
          </p:cNvSpPr>
          <p:nvPr/>
        </p:nvSpPr>
        <p:spPr bwMode="gray">
          <a:xfrm>
            <a:off x="286425" y="1992247"/>
            <a:ext cx="5384066" cy="220661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 rođenju imamo sve živčane stanice i njihov se broj tijekom života ne povećava jer se </a:t>
            </a:r>
            <a:r>
              <a:rPr lang="hr-HR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 dijele,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 </a:t>
            </a:r>
            <a:r>
              <a:rPr lang="hr-HR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raste broj sinapsi među njima</a:t>
            </a:r>
            <a:r>
              <a:rPr lang="hr-HR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pPr algn="ctr"/>
            <a:endParaRPr lang="hr-HR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Važno je stvoriti što veći broj sinapsi i što intenzivnije upotrebljavati svoj mozak.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4009D71-C697-40D9-B20B-F33679A7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74" y="1069136"/>
            <a:ext cx="5936201" cy="445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1716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268FE7C-6729-401B-BE7E-3E457904B0A6}"/>
              </a:ext>
            </a:extLst>
          </p:cNvPr>
          <p:cNvSpPr txBox="1">
            <a:spLocks/>
          </p:cNvSpPr>
          <p:nvPr/>
        </p:nvSpPr>
        <p:spPr>
          <a:xfrm>
            <a:off x="2929631" y="4518733"/>
            <a:ext cx="8984201" cy="21395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KAKO REAGIRAMO NA RAZLIČITE PODRAŽAJE IZ OKOLIŠA I ZAŠTO JE TO VAŽNO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Građa i uloga živčanog sustava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4873037-04CF-4A4A-864E-E95553E9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70663" y="1448076"/>
            <a:ext cx="3053888" cy="2038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164BE15-BA86-49C1-9576-6C8DD6AE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910475" y="1505910"/>
            <a:ext cx="2579127" cy="1923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3A55EC5-30F2-4117-88D0-EA911409D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51792" y="842613"/>
            <a:ext cx="2379680" cy="2993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268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15582416-13F5-4BDA-964A-52A0CC556624}"/>
              </a:ext>
            </a:extLst>
          </p:cNvPr>
          <p:cNvSpPr txBox="1">
            <a:spLocks/>
          </p:cNvSpPr>
          <p:nvPr/>
        </p:nvSpPr>
        <p:spPr bwMode="gray">
          <a:xfrm>
            <a:off x="2046544" y="5566299"/>
            <a:ext cx="7159600" cy="11540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GLIJA-STANICE - daju potporu živčanim stanicama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			   - posreduju u prehrani živčanih stanica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			   - sudjeluju u stvaranju ovojnice živčanih vlakana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49E0703E-0B71-4F6E-B161-4D2083B4D321}"/>
              </a:ext>
            </a:extLst>
          </p:cNvPr>
          <p:cNvSpPr txBox="1">
            <a:spLocks/>
          </p:cNvSpPr>
          <p:nvPr/>
        </p:nvSpPr>
        <p:spPr bwMode="gray">
          <a:xfrm>
            <a:off x="321934" y="355107"/>
            <a:ext cx="6993265" cy="855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Živčane stanice i njihovi ogranci u tijelu čine mrežu. </a:t>
            </a:r>
          </a:p>
          <a:p>
            <a:pPr algn="ctr"/>
            <a:r>
              <a:rPr lang="hr-HR" sz="24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Veće nakupine živčanih stanica čine živčano tkivo.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C294A60-CAA2-41C3-B9C8-455AC59FD162}"/>
              </a:ext>
            </a:extLst>
          </p:cNvPr>
          <p:cNvSpPr txBox="1">
            <a:spLocks/>
          </p:cNvSpPr>
          <p:nvPr/>
        </p:nvSpPr>
        <p:spPr bwMode="gray">
          <a:xfrm>
            <a:off x="321934" y="4759910"/>
            <a:ext cx="6682547" cy="5731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ŽIVČANO TKIVO = ŽIVČANE STANICE + GLIJA-STANICE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337D778-B672-4EBD-81FE-EAF060A3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15285" y="1674621"/>
            <a:ext cx="3647333" cy="2680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993DA7-7F79-4E15-AECB-3CF43C66D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1963" r="3389" b="10947"/>
          <a:stretch/>
        </p:blipFill>
        <p:spPr>
          <a:xfrm>
            <a:off x="6275582" y="1935331"/>
            <a:ext cx="4601133" cy="21661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9C6F5DE8-406F-485C-A77E-D4D3F6BC0DB0}"/>
              </a:ext>
            </a:extLst>
          </p:cNvPr>
          <p:cNvCxnSpPr>
            <a:cxnSpLocks/>
          </p:cNvCxnSpPr>
          <p:nvPr/>
        </p:nvCxnSpPr>
        <p:spPr>
          <a:xfrm flipV="1">
            <a:off x="8966447" y="1012054"/>
            <a:ext cx="340607" cy="14201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46A29DBD-1288-4A9A-A7D1-3968D7E178C2}"/>
              </a:ext>
            </a:extLst>
          </p:cNvPr>
          <p:cNvCxnSpPr>
            <a:cxnSpLocks/>
          </p:cNvCxnSpPr>
          <p:nvPr/>
        </p:nvCxnSpPr>
        <p:spPr>
          <a:xfrm flipH="1" flipV="1">
            <a:off x="9525740" y="1012054"/>
            <a:ext cx="368205" cy="11572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Naslov 1">
            <a:extLst>
              <a:ext uri="{FF2B5EF4-FFF2-40B4-BE49-F238E27FC236}">
                <a16:creationId xmlns:a16="http://schemas.microsoft.com/office/drawing/2014/main" xmlns="" id="{31EA844F-0E33-4B3C-B844-554BC46F498E}"/>
              </a:ext>
            </a:extLst>
          </p:cNvPr>
          <p:cNvSpPr txBox="1">
            <a:spLocks/>
          </p:cNvSpPr>
          <p:nvPr/>
        </p:nvSpPr>
        <p:spPr bwMode="gray">
          <a:xfrm>
            <a:off x="8493563" y="408399"/>
            <a:ext cx="1751271" cy="4432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GLIJA-STANICE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A3462DD7-CA74-4345-9B45-26B464DD327A}"/>
              </a:ext>
            </a:extLst>
          </p:cNvPr>
          <p:cNvCxnSpPr>
            <a:cxnSpLocks/>
          </p:cNvCxnSpPr>
          <p:nvPr/>
        </p:nvCxnSpPr>
        <p:spPr>
          <a:xfrm flipH="1" flipV="1">
            <a:off x="9525740" y="1003176"/>
            <a:ext cx="368205" cy="11572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703F89FD-A8A3-44A3-92D7-67F9E53FE6FA}"/>
              </a:ext>
            </a:extLst>
          </p:cNvPr>
          <p:cNvSpPr txBox="1">
            <a:spLocks/>
          </p:cNvSpPr>
          <p:nvPr/>
        </p:nvSpPr>
        <p:spPr bwMode="gray">
          <a:xfrm>
            <a:off x="8493563" y="399521"/>
            <a:ext cx="1751271" cy="4432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GLIJA-STANICE</a:t>
            </a:r>
          </a:p>
        </p:txBody>
      </p:sp>
    </p:spTree>
    <p:extLst>
      <p:ext uri="{BB962C8B-B14F-4D97-AF65-F5344CB8AC3E}">
        <p14:creationId xmlns:p14="http://schemas.microsoft.com/office/powerpoint/2010/main" xmlns="" val="13947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2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15582416-13F5-4BDA-964A-52A0CC556624}"/>
              </a:ext>
            </a:extLst>
          </p:cNvPr>
          <p:cNvSpPr txBox="1">
            <a:spLocks/>
          </p:cNvSpPr>
          <p:nvPr/>
        </p:nvSpPr>
        <p:spPr bwMode="gray">
          <a:xfrm>
            <a:off x="150921" y="115604"/>
            <a:ext cx="2317072" cy="579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ŽIVČANI SUSTAV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157C2580-0345-4F2B-B0A4-1549477B7BE0}"/>
              </a:ext>
            </a:extLst>
          </p:cNvPr>
          <p:cNvSpPr txBox="1">
            <a:spLocks/>
          </p:cNvSpPr>
          <p:nvPr/>
        </p:nvSpPr>
        <p:spPr bwMode="gray">
          <a:xfrm>
            <a:off x="2961930" y="789914"/>
            <a:ext cx="8715264" cy="19405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AutoNum type="arabicPeriod"/>
            </a:pPr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SREDIŠNJI </a:t>
            </a: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mozak i </a:t>
            </a:r>
            <a:r>
              <a:rPr lang="hr-H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kralježnična</a:t>
            </a: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moždina</a:t>
            </a:r>
          </a:p>
          <a:p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- zaštićen kostima lubanje i kralježnice</a:t>
            </a:r>
          </a:p>
          <a:p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- okružuju ga opne i tanak sloj tekućine</a:t>
            </a:r>
          </a:p>
          <a:p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- iz njega izlaze živci koji se granaju po cijelome tijelu </a:t>
            </a:r>
            <a:endParaRPr lang="hr-HR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F725FBB-0521-4236-8436-9533CE585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165" t="12828" r="33828" b="22387"/>
          <a:stretch/>
        </p:blipFill>
        <p:spPr>
          <a:xfrm>
            <a:off x="7800603" y="3728621"/>
            <a:ext cx="2892309" cy="20884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249A63F-3772-4027-84B9-2E5BF6A0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22" y="3429000"/>
            <a:ext cx="2440678" cy="24406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A7DDBD-F205-4C88-AFFC-047A234EF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29" y="1208722"/>
            <a:ext cx="1314163" cy="48385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015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355B119-84C8-4556-8E91-E5210AD06EAB}"/>
              </a:ext>
            </a:extLst>
          </p:cNvPr>
          <p:cNvSpPr txBox="1">
            <a:spLocks/>
          </p:cNvSpPr>
          <p:nvPr/>
        </p:nvSpPr>
        <p:spPr bwMode="gray">
          <a:xfrm>
            <a:off x="375662" y="383733"/>
            <a:ext cx="10422144" cy="5668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PERIFERNI </a:t>
            </a: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snopovi živčanih vlakana + GANGLIJI (nakupine živčanih stanica)</a:t>
            </a:r>
            <a:endParaRPr lang="hr-HR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BE1B23F-D073-40C3-8728-730F124F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26" y="1465722"/>
            <a:ext cx="2423263" cy="51130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75EB6E4-705A-4F3E-8A4A-AD37F504C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1369" t="725" r="23754"/>
          <a:stretch/>
        </p:blipFill>
        <p:spPr>
          <a:xfrm>
            <a:off x="6694172" y="1525873"/>
            <a:ext cx="2437050" cy="4992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7218C7BA-C268-4B5E-965D-F0DE45E17832}"/>
              </a:ext>
            </a:extLst>
          </p:cNvPr>
          <p:cNvSpPr/>
          <p:nvPr/>
        </p:nvSpPr>
        <p:spPr>
          <a:xfrm>
            <a:off x="6739068" y="1735879"/>
            <a:ext cx="747204" cy="4793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21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355B119-84C8-4556-8E91-E5210AD06EAB}"/>
              </a:ext>
            </a:extLst>
          </p:cNvPr>
          <p:cNvSpPr txBox="1">
            <a:spLocks/>
          </p:cNvSpPr>
          <p:nvPr/>
        </p:nvSpPr>
        <p:spPr bwMode="gray">
          <a:xfrm>
            <a:off x="321048" y="203200"/>
            <a:ext cx="6083824" cy="1127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MOZAK -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nalazi se u lubanji i sastoji se od velikog mozga, malog mozga i moždanog debla.</a:t>
            </a:r>
            <a:endParaRPr lang="hr-HR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321049" y="3231472"/>
            <a:ext cx="11575030" cy="30778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VELIKI MOZAK 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najveći dio mozga i zauzima najveći dio prostora lubanje</a:t>
            </a:r>
          </a:p>
          <a:p>
            <a:pPr algn="just"/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  - podijeljen na lijevu i desnu polutku</a:t>
            </a:r>
          </a:p>
          <a:p>
            <a:pPr algn="just"/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- središnja struktura + izbrazdana i naborana kora</a:t>
            </a:r>
          </a:p>
          <a:p>
            <a:pPr algn="just"/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- takva kora povećava površinu mozga prema volumenu i na njoj je veliki broj 					  živčanih stanica</a:t>
            </a:r>
          </a:p>
          <a:p>
            <a:pPr algn="just"/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- površina kore velikog mozga zadužena za: razmišljanje, pamćenje, učenje, 					  zaključivanje, obrađivanje informacija iz ostalih dijelova tijela (za vid, sluh, 					  okus, miris, govor i sl.)</a:t>
            </a:r>
            <a:endParaRPr lang="hr-HR" sz="22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E4B5818-DB36-4D00-80AB-AF5C37BD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38" y="231559"/>
            <a:ext cx="2292781" cy="27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4E99EAD9-7B8E-4E35-A02D-B0790B280B5D}"/>
              </a:ext>
            </a:extLst>
          </p:cNvPr>
          <p:cNvCxnSpPr>
            <a:cxnSpLocks/>
          </p:cNvCxnSpPr>
          <p:nvPr/>
        </p:nvCxnSpPr>
        <p:spPr>
          <a:xfrm>
            <a:off x="8096437" y="1108963"/>
            <a:ext cx="1777015" cy="213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0249ACF1-4C50-40B6-A502-B09088FC1294}"/>
              </a:ext>
            </a:extLst>
          </p:cNvPr>
          <p:cNvSpPr txBox="1">
            <a:spLocks/>
          </p:cNvSpPr>
          <p:nvPr/>
        </p:nvSpPr>
        <p:spPr bwMode="gray">
          <a:xfrm>
            <a:off x="10047156" y="1135597"/>
            <a:ext cx="1937699" cy="4432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VELIKI MOZAK</a:t>
            </a:r>
          </a:p>
        </p:txBody>
      </p:sp>
    </p:spTree>
    <p:extLst>
      <p:ext uri="{BB962C8B-B14F-4D97-AF65-F5344CB8AC3E}">
        <p14:creationId xmlns:p14="http://schemas.microsoft.com/office/powerpoint/2010/main" xmlns="" val="269091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321048" y="4669654"/>
            <a:ext cx="11549904" cy="1444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MALI MOZAK </a:t>
            </a:r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ispod velikog mozga u zatiljnom dijelu lubanje</a:t>
            </a:r>
          </a:p>
          <a:p>
            <a:pPr algn="just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- izbrazdana površina</a:t>
            </a:r>
          </a:p>
          <a:p>
            <a:pPr algn="just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- održava ravnotežu tijela, orijentaciju u prostoru i napetost mišića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B8683D9-D756-4124-BF57-CFD4C2CA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53" y="906611"/>
            <a:ext cx="3878205" cy="303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97BA85A3-843C-49AF-9B88-9DABD626A520}"/>
              </a:ext>
            </a:extLst>
          </p:cNvPr>
          <p:cNvCxnSpPr/>
          <p:nvPr/>
        </p:nvCxnSpPr>
        <p:spPr>
          <a:xfrm>
            <a:off x="5683187" y="2982897"/>
            <a:ext cx="20507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F8C5DE6-83CE-4037-B809-263AB381A1C7}"/>
              </a:ext>
            </a:extLst>
          </p:cNvPr>
          <p:cNvSpPr txBox="1">
            <a:spLocks/>
          </p:cNvSpPr>
          <p:nvPr/>
        </p:nvSpPr>
        <p:spPr bwMode="gray">
          <a:xfrm>
            <a:off x="7978658" y="2725472"/>
            <a:ext cx="1937699" cy="4432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MALI MOZAK</a:t>
            </a:r>
          </a:p>
        </p:txBody>
      </p:sp>
    </p:spTree>
    <p:extLst>
      <p:ext uri="{BB962C8B-B14F-4D97-AF65-F5344CB8AC3E}">
        <p14:creationId xmlns:p14="http://schemas.microsoft.com/office/powerpoint/2010/main" xmlns="" val="163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321048" y="4589754"/>
            <a:ext cx="11549904" cy="15242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MOŽDANO DEBLO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spaja mozak i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kralježničnu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moždinu</a:t>
            </a: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     - održava osnovne životne funkcije: disanje, rad srca, rad probavnih organa, krvotoka i sl.</a:t>
            </a: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     - križaju se snopovi živčanih vlakana (moždanih živaca) koji idu u suprotne polovice tijela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    - desna polovica mozga upravlja lijevom stranom tijela i lijeva desnom 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EDF6D9B-DAC5-42A2-B9C3-4FBD8D7D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94" y="774208"/>
            <a:ext cx="2988076" cy="2988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2FA6150-6A91-4E67-8B86-11E24AE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31" y="508758"/>
            <a:ext cx="2440678" cy="3661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E5FD5165-2D0A-463C-87EF-E4932EBFFDBA}"/>
              </a:ext>
            </a:extLst>
          </p:cNvPr>
          <p:cNvCxnSpPr/>
          <p:nvPr/>
        </p:nvCxnSpPr>
        <p:spPr>
          <a:xfrm>
            <a:off x="6871316" y="2139514"/>
            <a:ext cx="20507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135EBF5D-84F1-403F-8C5D-8D250E7F384C}"/>
              </a:ext>
            </a:extLst>
          </p:cNvPr>
          <p:cNvSpPr txBox="1">
            <a:spLocks/>
          </p:cNvSpPr>
          <p:nvPr/>
        </p:nvSpPr>
        <p:spPr bwMode="gray">
          <a:xfrm>
            <a:off x="9106122" y="1882088"/>
            <a:ext cx="1937699" cy="8255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MOŽDANO DEBLO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xmlns="" id="{2E018121-9734-4651-96FB-5AF8094F55A8}"/>
              </a:ext>
            </a:extLst>
          </p:cNvPr>
          <p:cNvSpPr/>
          <p:nvPr/>
        </p:nvSpPr>
        <p:spPr>
          <a:xfrm rot="20459849">
            <a:off x="2993942" y="1921344"/>
            <a:ext cx="579120" cy="107810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7BDBCC29-B1C8-482B-B39E-07F9C39423F3}"/>
              </a:ext>
            </a:extLst>
          </p:cNvPr>
          <p:cNvSpPr/>
          <p:nvPr/>
        </p:nvSpPr>
        <p:spPr>
          <a:xfrm rot="20459849">
            <a:off x="6599760" y="1780775"/>
            <a:ext cx="579120" cy="107810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134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321048" y="4802819"/>
            <a:ext cx="11549904" cy="13112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ŽIVCI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snopovi živčanih vlakana koji izlaze iz tijela živčanih stanica moždanog debla -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moždani živci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ako izlaze iz 	      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moždine -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moždinski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živci</a:t>
            </a:r>
            <a:endParaRPr lang="hr-H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- njima su pridodani gangliji (nakupine živčanih stanica izvan središnjeg živčanog sustava)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7F1A90-0744-4F79-8FA8-36006F99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71" y="1199782"/>
            <a:ext cx="3947604" cy="296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ED5A78-3696-4F3D-B549-1490C4A35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81" y="140589"/>
            <a:ext cx="2103120" cy="4437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4156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206392" y="4421080"/>
            <a:ext cx="11779215" cy="17666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KRALJEŽNIČNA MOŽDINA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zaštićena je kostima kralježnice i proteže se kroz otvore kralježaka od lubanje do 							  kraja kralježnice</a:t>
            </a: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					      - iz nje izlaze parovi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moždinskih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živaca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koji povezuju središnji živčani sustav s 								ostalim dijelovima tijela, a informacije putuju u oba smjera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     - upravlja refleksnim pokretima 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BA6CF69-A9B3-4D53-82CD-863EF9B2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56" y="1086481"/>
            <a:ext cx="3061548" cy="290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0A60794-10C5-481E-A3F8-ACB3A2FCF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8" t="5330" r="8036" b="10792"/>
          <a:stretch/>
        </p:blipFill>
        <p:spPr>
          <a:xfrm>
            <a:off x="1155345" y="1526125"/>
            <a:ext cx="2627790" cy="2042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831F342-DA63-436E-BE1E-C5E1D8493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967" y="2368097"/>
            <a:ext cx="2634074" cy="159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9D682BF7-36F5-4501-9A1B-400A7B943E4F}"/>
              </a:ext>
            </a:extLst>
          </p:cNvPr>
          <p:cNvCxnSpPr>
            <a:cxnSpLocks/>
          </p:cNvCxnSpPr>
          <p:nvPr/>
        </p:nvCxnSpPr>
        <p:spPr>
          <a:xfrm flipV="1">
            <a:off x="6627476" y="1026751"/>
            <a:ext cx="1228966" cy="899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F2F1B034-765C-4D4B-A3C6-48A4B8C893E5}"/>
              </a:ext>
            </a:extLst>
          </p:cNvPr>
          <p:cNvSpPr txBox="1">
            <a:spLocks/>
          </p:cNvSpPr>
          <p:nvPr/>
        </p:nvSpPr>
        <p:spPr bwMode="gray">
          <a:xfrm>
            <a:off x="7856442" y="174799"/>
            <a:ext cx="1450118" cy="752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MOŽDINSKI ŽIVAC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E420701B-1ACD-404D-85B8-CB8167CCA16E}"/>
              </a:ext>
            </a:extLst>
          </p:cNvPr>
          <p:cNvCxnSpPr>
            <a:cxnSpLocks/>
          </p:cNvCxnSpPr>
          <p:nvPr/>
        </p:nvCxnSpPr>
        <p:spPr>
          <a:xfrm flipV="1">
            <a:off x="6203071" y="2154192"/>
            <a:ext cx="1488049" cy="996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A73A4971-EAF0-4F61-802B-B1C763096E0C}"/>
              </a:ext>
            </a:extLst>
          </p:cNvPr>
          <p:cNvSpPr txBox="1">
            <a:spLocks/>
          </p:cNvSpPr>
          <p:nvPr/>
        </p:nvSpPr>
        <p:spPr bwMode="gray">
          <a:xfrm>
            <a:off x="7856442" y="1668364"/>
            <a:ext cx="1307878" cy="4466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KRALJEŽAK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4166BF6-CF6C-4DDB-AE93-6C35FBDB187D}"/>
              </a:ext>
            </a:extLst>
          </p:cNvPr>
          <p:cNvSpPr txBox="1">
            <a:spLocks/>
          </p:cNvSpPr>
          <p:nvPr/>
        </p:nvSpPr>
        <p:spPr bwMode="gray">
          <a:xfrm>
            <a:off x="4355879" y="106285"/>
            <a:ext cx="1632998" cy="752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KRALJEŽNIČNA MOŽDINA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F4BA9829-7BA3-40C6-9A27-FFD9C181C0C0}"/>
              </a:ext>
            </a:extLst>
          </p:cNvPr>
          <p:cNvCxnSpPr>
            <a:cxnSpLocks/>
          </p:cNvCxnSpPr>
          <p:nvPr/>
        </p:nvCxnSpPr>
        <p:spPr>
          <a:xfrm flipH="1" flipV="1">
            <a:off x="5781040" y="690832"/>
            <a:ext cx="152890" cy="1055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8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0B17AA-A5D4-4566-AD3E-E67A47B12BF7}"/>
              </a:ext>
            </a:extLst>
          </p:cNvPr>
          <p:cNvSpPr txBox="1">
            <a:spLocks/>
          </p:cNvSpPr>
          <p:nvPr/>
        </p:nvSpPr>
        <p:spPr bwMode="gray">
          <a:xfrm>
            <a:off x="410712" y="452761"/>
            <a:ext cx="10748520" cy="16162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PODRAŽLJIVOST i PROVODLJIVOST 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- važna su obilježja živog svijeta kojima prepoznajemo promjene u okolišu i na njih reagiramo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- omogućuju nam primanje informacija iz okoliša i njihovo prenošenje kako bi reagirali na 		  određen način odnosno PREŽIVJELI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72150E8-7C49-4CB1-B8C2-9FE39299A9A8}"/>
              </a:ext>
            </a:extLst>
          </p:cNvPr>
          <p:cNvSpPr txBox="1"/>
          <p:nvPr/>
        </p:nvSpPr>
        <p:spPr>
          <a:xfrm>
            <a:off x="518411" y="5353235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njušenje u potrazi za hranom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6CF7FAD-18DF-4160-91B2-F0B56D39577C}"/>
              </a:ext>
            </a:extLst>
          </p:cNvPr>
          <p:cNvSpPr txBox="1"/>
          <p:nvPr/>
        </p:nvSpPr>
        <p:spPr>
          <a:xfrm>
            <a:off x="5208975" y="5537901"/>
            <a:ext cx="224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bijeg od grabežljivaca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0EECB39-441F-4429-A5B7-D646A5B26D5A}"/>
              </a:ext>
            </a:extLst>
          </p:cNvPr>
          <p:cNvSpPr txBox="1"/>
          <p:nvPr/>
        </p:nvSpPr>
        <p:spPr>
          <a:xfrm>
            <a:off x="8561052" y="5859886"/>
            <a:ext cx="327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okretanje biljke prema svjetlosti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2C1B85D-E8B5-4419-B23C-D73072CCB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1" t="39201" r="13257" b="-1"/>
          <a:stretch/>
        </p:blipFill>
        <p:spPr>
          <a:xfrm>
            <a:off x="9040429" y="2602922"/>
            <a:ext cx="2615952" cy="275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68396E3-F539-42EB-A904-4D4E808A7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7" t="14355" r="9331"/>
          <a:stretch/>
        </p:blipFill>
        <p:spPr>
          <a:xfrm>
            <a:off x="4224119" y="3195857"/>
            <a:ext cx="3945688" cy="1767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948397A-7BE5-4CFE-A8CE-BEA6A0A4AE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08" b="3667"/>
          <a:stretch/>
        </p:blipFill>
        <p:spPr>
          <a:xfrm>
            <a:off x="657494" y="3195857"/>
            <a:ext cx="2696003" cy="1937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464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A8FA429-2D99-4F4A-B249-C3640E224533}"/>
              </a:ext>
            </a:extLst>
          </p:cNvPr>
          <p:cNvSpPr txBox="1">
            <a:spLocks/>
          </p:cNvSpPr>
          <p:nvPr/>
        </p:nvSpPr>
        <p:spPr bwMode="gray">
          <a:xfrm>
            <a:off x="379570" y="106530"/>
            <a:ext cx="10271464" cy="17932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Iz mozga izlazi 12 pari moždanih živaca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Iz </a:t>
            </a:r>
            <a:r>
              <a:rPr lang="hr-HR" sz="2400" b="1" spc="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kralježnične</a:t>
            </a: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moždine izlazi 31 par </a:t>
            </a:r>
            <a:r>
              <a:rPr lang="hr-HR" sz="2400" b="1" spc="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moždinskih</a:t>
            </a: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živaca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Najduži je živac KUKA (</a:t>
            </a:r>
            <a:r>
              <a:rPr lang="hr-HR" sz="2400" b="1" i="1" spc="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ishiadicus</a:t>
            </a: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~ 1 m, a njegovo </a:t>
            </a:r>
            <a:r>
              <a:rPr lang="hr-HR" sz="2400" b="1" spc="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ukliještenje</a:t>
            </a: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izaziva jake bolove - IŠIJAS (</a:t>
            </a:r>
            <a:r>
              <a:rPr lang="hr-HR" sz="2400" b="1" i="1" spc="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ishialgia</a:t>
            </a:r>
            <a:r>
              <a:rPr lang="hr-HR" sz="24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xmlns="" id="{C4E2B31D-0838-4E89-A45A-D7A18174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1045351" y="3764444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FB7CE09-516C-473D-BB95-8B66CF701F55}"/>
              </a:ext>
            </a:extLst>
          </p:cNvPr>
          <p:cNvSpPr txBox="1"/>
          <p:nvPr/>
        </p:nvSpPr>
        <p:spPr>
          <a:xfrm>
            <a:off x="10645385" y="4692415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VIZUALNO +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33EF22-C4EB-4D01-AFE2-AB485589E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7488" r="12691"/>
          <a:stretch/>
        </p:blipFill>
        <p:spPr>
          <a:xfrm>
            <a:off x="6256092" y="1963704"/>
            <a:ext cx="1091954" cy="4439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524772E-5245-43C0-9EE5-B01E31CE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5566" t="-257"/>
          <a:stretch/>
        </p:blipFill>
        <p:spPr>
          <a:xfrm rot="5400000">
            <a:off x="1803318" y="3262709"/>
            <a:ext cx="4439863" cy="2225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7642B7E-D1BD-46C4-A1B8-8AA75341AD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05" t="10360" r="1887" b="7026"/>
          <a:stretch/>
        </p:blipFill>
        <p:spPr>
          <a:xfrm>
            <a:off x="8616124" y="2982240"/>
            <a:ext cx="1251604" cy="2653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9184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221779" y="4286732"/>
            <a:ext cx="11779215" cy="17755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REFLEKS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brza, automatska radnja koja se zbiva bez naše volje i svijesti</a:t>
            </a: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- uloga: brzo reagiranje radi zaštite organizma u opasnim situacijama</a:t>
            </a:r>
          </a:p>
          <a:p>
            <a:pPr algn="just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- podražaj koji izaziva refleksnu reakciju obrađuje se na razini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moždine i odmah završava,		     istodobno se informacija šalje u mozak, ali se za reakciju ne čeka da dopre do svijesti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40A6CEC-ADC9-4F6E-B410-E8CCE29D2011}"/>
              </a:ext>
            </a:extLst>
          </p:cNvPr>
          <p:cNvSpPr txBox="1"/>
          <p:nvPr/>
        </p:nvSpPr>
        <p:spPr>
          <a:xfrm>
            <a:off x="28114" y="1004850"/>
            <a:ext cx="325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Je li ti se kada dogodilo da se, dok pretražuješ po svojoj torbi, ubodeš na nešto? Kakva ti je bila reakcija?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21F5614-EBAE-4731-A832-F23D2DE8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902" y="141728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9B3FF59-7534-4CF8-AE3C-7AF973666835}"/>
              </a:ext>
            </a:extLst>
          </p:cNvPr>
          <p:cNvSpPr txBox="1"/>
          <p:nvPr/>
        </p:nvSpPr>
        <p:spPr>
          <a:xfrm>
            <a:off x="3033117" y="6858000"/>
            <a:ext cx="6125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mmons.wikimedia.org/wiki/File:Somatic_Nervous_System_Image.sv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6E0B8E9-3036-4DAC-8754-BD15455B5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210" y="556747"/>
            <a:ext cx="5130673" cy="3384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59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2ECD2E-0535-4987-99A2-5412569D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994" y="923722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CAF1693-419C-4025-ACC1-E57167E5456F}"/>
              </a:ext>
            </a:extLst>
          </p:cNvPr>
          <p:cNvSpPr txBox="1"/>
          <p:nvPr/>
        </p:nvSpPr>
        <p:spPr>
          <a:xfrm>
            <a:off x="8949372" y="1753327"/>
            <a:ext cx="318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Koja je funkcija kihanja i kašljanja te zašto su te radnje refleksne?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0891079B-B8AC-4287-A979-4911F5B9DE38}"/>
              </a:ext>
            </a:extLst>
          </p:cNvPr>
          <p:cNvSpPr txBox="1">
            <a:spLocks/>
          </p:cNvSpPr>
          <p:nvPr/>
        </p:nvSpPr>
        <p:spPr bwMode="gray">
          <a:xfrm>
            <a:off x="251596" y="353212"/>
            <a:ext cx="9852009" cy="5847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Refleksi mogu biti UROĐENI (sisanje, gutanje, kašljanje) i STEČENI ili NAUČENI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15A99747-EB95-4EF0-94D6-96661DD8E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2359" t="446"/>
          <a:stretch/>
        </p:blipFill>
        <p:spPr>
          <a:xfrm>
            <a:off x="3882140" y="3669163"/>
            <a:ext cx="2590922" cy="195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94A830D0-370C-4962-9A62-25A69443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549921" y="3831667"/>
            <a:ext cx="3782498" cy="3022847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AB300CAF-216B-4D2B-9336-CC1E19BB2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44" y="1713389"/>
            <a:ext cx="2065472" cy="275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6FB95F1B-86A8-4195-9360-93A0CAE75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095999" y="2338102"/>
            <a:ext cx="2233724" cy="170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4969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126492" y="4783391"/>
            <a:ext cx="11779215" cy="13494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REFLEKSNI LUK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razlikujemo osjetilo živčano vlakno kojim primamo podražaj i pokretačko živčano vlakno koje 				    	   taj podražaj prenosi do mišića i izaziva pokret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- zbiva se putem </a:t>
            </a:r>
            <a:r>
              <a:rPr lang="hr-HR" sz="2000" b="1" spc="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moždine bez sudjelovanja mozga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A215505-1920-465F-B210-B7DF339E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7" t="37843" r="17442" b="1288"/>
          <a:stretch/>
        </p:blipFill>
        <p:spPr>
          <a:xfrm>
            <a:off x="3062797" y="1126343"/>
            <a:ext cx="4838880" cy="2746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85FD733C-C439-4AFB-BB04-52D3111DD0DD}"/>
              </a:ext>
            </a:extLst>
          </p:cNvPr>
          <p:cNvSpPr/>
          <p:nvPr/>
        </p:nvSpPr>
        <p:spPr>
          <a:xfrm>
            <a:off x="6830960" y="2371636"/>
            <a:ext cx="1043538" cy="80008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1060C42D-901F-49E5-ABE8-5E87F52729E8}"/>
              </a:ext>
            </a:extLst>
          </p:cNvPr>
          <p:cNvSpPr txBox="1">
            <a:spLocks/>
          </p:cNvSpPr>
          <p:nvPr/>
        </p:nvSpPr>
        <p:spPr bwMode="gray">
          <a:xfrm>
            <a:off x="551152" y="1848891"/>
            <a:ext cx="1447792" cy="49330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PODRAŽAJ</a:t>
            </a:r>
            <a:endParaRPr lang="hr-HR" sz="16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F40075FC-86DE-4960-95A6-B6B9388EBE44}"/>
              </a:ext>
            </a:extLst>
          </p:cNvPr>
          <p:cNvSpPr txBox="1">
            <a:spLocks/>
          </p:cNvSpPr>
          <p:nvPr/>
        </p:nvSpPr>
        <p:spPr bwMode="gray">
          <a:xfrm>
            <a:off x="9011388" y="1570183"/>
            <a:ext cx="1636292" cy="75108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KRALJEŽNIČNA MOŽDINA</a:t>
            </a:r>
            <a:endParaRPr lang="hr-HR" sz="14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278A3098-E9BC-40DB-8539-FEF10D2109DF}"/>
              </a:ext>
            </a:extLst>
          </p:cNvPr>
          <p:cNvSpPr txBox="1">
            <a:spLocks/>
          </p:cNvSpPr>
          <p:nvPr/>
        </p:nvSpPr>
        <p:spPr bwMode="gray">
          <a:xfrm>
            <a:off x="8736734" y="481074"/>
            <a:ext cx="2049636" cy="69245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OSJETILNO živčano vlakno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538DAE68-311A-4F66-B6D4-417E4C5A7FBB}"/>
              </a:ext>
            </a:extLst>
          </p:cNvPr>
          <p:cNvSpPr txBox="1">
            <a:spLocks/>
          </p:cNvSpPr>
          <p:nvPr/>
        </p:nvSpPr>
        <p:spPr bwMode="gray">
          <a:xfrm>
            <a:off x="8780569" y="3018329"/>
            <a:ext cx="2049636" cy="69245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POKRETAČKO živčano vlakno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14C754FA-3812-42F4-A0AB-FBB98B7C54B4}"/>
              </a:ext>
            </a:extLst>
          </p:cNvPr>
          <p:cNvCxnSpPr/>
          <p:nvPr/>
        </p:nvCxnSpPr>
        <p:spPr>
          <a:xfrm flipH="1" flipV="1">
            <a:off x="2183905" y="2123440"/>
            <a:ext cx="1585455" cy="711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xmlns="" id="{47C30F09-0AD2-438F-90F4-F068B6DA66DD}"/>
              </a:ext>
            </a:extLst>
          </p:cNvPr>
          <p:cNvCxnSpPr>
            <a:cxnSpLocks/>
          </p:cNvCxnSpPr>
          <p:nvPr/>
        </p:nvCxnSpPr>
        <p:spPr>
          <a:xfrm flipV="1">
            <a:off x="6830960" y="827303"/>
            <a:ext cx="1815200" cy="42836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247E74A2-1F01-47CC-9674-F51F1D2BDEBB}"/>
              </a:ext>
            </a:extLst>
          </p:cNvPr>
          <p:cNvCxnSpPr>
            <a:cxnSpLocks/>
          </p:cNvCxnSpPr>
          <p:nvPr/>
        </p:nvCxnSpPr>
        <p:spPr>
          <a:xfrm>
            <a:off x="7352729" y="1848891"/>
            <a:ext cx="1473697" cy="319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xmlns="" id="{DE8DC74C-0A3C-4D4F-AB82-02D9827EE521}"/>
              </a:ext>
            </a:extLst>
          </p:cNvPr>
          <p:cNvCxnSpPr>
            <a:cxnSpLocks/>
          </p:cNvCxnSpPr>
          <p:nvPr/>
        </p:nvCxnSpPr>
        <p:spPr>
          <a:xfrm>
            <a:off x="6808827" y="2265680"/>
            <a:ext cx="1837333" cy="9060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515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315FF2D-A943-4309-8DEF-39AAEB934164}"/>
              </a:ext>
            </a:extLst>
          </p:cNvPr>
          <p:cNvSpPr txBox="1">
            <a:spLocks/>
          </p:cNvSpPr>
          <p:nvPr/>
        </p:nvSpPr>
        <p:spPr bwMode="gray">
          <a:xfrm>
            <a:off x="252157" y="256868"/>
            <a:ext cx="10713143" cy="1596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 rada našeg živčanog sustava možemo kontrolirati svojom voljom, a drugi se dio njegova rada zbiva bez naše volje.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Možemo kontrolirati: većinu naših pokreta, promišljanje, učenje, ponašanje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možemo kontrolirati: rad unutarnjih organa i sl.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2ECD2E-0535-4987-99A2-5412569D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1629" y="2593418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563AFCD9-4C38-4C06-81E6-A24B20187FD5}"/>
              </a:ext>
            </a:extLst>
          </p:cNvPr>
          <p:cNvSpPr txBox="1">
            <a:spLocks/>
          </p:cNvSpPr>
          <p:nvPr/>
        </p:nvSpPr>
        <p:spPr bwMode="gray">
          <a:xfrm>
            <a:off x="1620832" y="5498268"/>
            <a:ext cx="9852009" cy="8882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Dio živčanog sustava koji nije pod utjecajem naše volje nazivamo AUTONOMNI ili VEGETATIVNI</a:t>
            </a:r>
            <a:endParaRPr lang="hr-HR" sz="18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E4C168E-F1BA-4A2E-917C-7630A08C2D3E}"/>
              </a:ext>
            </a:extLst>
          </p:cNvPr>
          <p:cNvSpPr txBox="1"/>
          <p:nvPr/>
        </p:nvSpPr>
        <p:spPr>
          <a:xfrm>
            <a:off x="8666188" y="3527498"/>
            <a:ext cx="3241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Istraži što znači riječ vegetativni te što želimo reći kad za koga kažemo da „vegetira” na satu. Poveži to s funkcijama živčanog sustava.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8EB7AC7-5D87-4682-9046-9426177E3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89" y="2081037"/>
            <a:ext cx="2440678" cy="310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003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FFE48CF-C777-459A-9EA8-E5AC7DEF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99" y="2253571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D87A658-9988-45A1-9BF9-E4BEC2B1A54B}"/>
              </a:ext>
            </a:extLst>
          </p:cNvPr>
          <p:cNvSpPr txBox="1"/>
          <p:nvPr/>
        </p:nvSpPr>
        <p:spPr>
          <a:xfrm>
            <a:off x="333611" y="3177086"/>
            <a:ext cx="277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/>
              <a:t>Objasni zašto su i kako </a:t>
            </a:r>
            <a:r>
              <a:rPr lang="hr-HR" sz="1600" i="1" dirty="0" err="1"/>
              <a:t>podražljivost</a:t>
            </a:r>
            <a:r>
              <a:rPr lang="hr-HR" sz="1600" i="1" dirty="0"/>
              <a:t> i provodljivost važna svojstva za bavljenje sportom?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F97F99A8-2E5E-4D83-B4E0-EBCDDCC3512D}"/>
              </a:ext>
            </a:extLst>
          </p:cNvPr>
          <p:cNvSpPr/>
          <p:nvPr/>
        </p:nvSpPr>
        <p:spPr>
          <a:xfrm>
            <a:off x="10695843" y="5569997"/>
            <a:ext cx="11926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62. str.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8117077-E77B-4525-882D-2849CC08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3586" y="5075783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E3B422D-08F2-4457-9AA6-94DCB77B3F6B}"/>
              </a:ext>
            </a:extLst>
          </p:cNvPr>
          <p:cNvSpPr txBox="1"/>
          <p:nvPr/>
        </p:nvSpPr>
        <p:spPr>
          <a:xfrm>
            <a:off x="8844733" y="5601316"/>
            <a:ext cx="2937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/>
              <a:t>ISTRAŽI</a:t>
            </a:r>
          </a:p>
          <a:p>
            <a:endParaRPr lang="hr-HR" sz="1600" b="1" u="sng" dirty="0"/>
          </a:p>
          <a:p>
            <a:pPr algn="just"/>
            <a:r>
              <a:rPr lang="hr-HR" sz="1600" i="1" dirty="0"/>
              <a:t>Reagiramo li jednako na svim dijelovima našeg tijela?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2721F46-C2FD-4828-BDEA-3AEDB9DDD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56" y="843378"/>
            <a:ext cx="2704648" cy="203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E7DDDE3-5BBE-455E-A3FF-1C3F37FE4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276" r="29616"/>
          <a:stretch/>
        </p:blipFill>
        <p:spPr>
          <a:xfrm>
            <a:off x="2984503" y="3404267"/>
            <a:ext cx="2111280" cy="3097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901390A-877E-4648-85FC-E01B80C5D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398" y="541360"/>
            <a:ext cx="3265726" cy="4898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341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0B17AA-A5D4-4566-AD3E-E67A47B12BF7}"/>
              </a:ext>
            </a:extLst>
          </p:cNvPr>
          <p:cNvSpPr txBox="1">
            <a:spLocks/>
          </p:cNvSpPr>
          <p:nvPr/>
        </p:nvSpPr>
        <p:spPr bwMode="gray">
          <a:xfrm>
            <a:off x="410712" y="337909"/>
            <a:ext cx="10748520" cy="17311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ŽIVČANI SUSTAV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- prima, prenosi i obrađuje sve informacije iz vanjskog i unutarnjeg okoliša te određuje kako 	   ćemo na njih reagirati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- olakšava nam pamćenje i učenje</a:t>
            </a:r>
          </a:p>
          <a:p>
            <a:pPr algn="just"/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- usklađuje rad našeg organizma s okolinom i održava </a:t>
            </a:r>
            <a:r>
              <a:rPr lang="hr-HR" sz="2000" b="1" spc="50" dirty="0" err="1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homeostazu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organizma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9C12942B-A0CA-418F-8A2E-6C5126A3EBAF}"/>
              </a:ext>
            </a:extLst>
          </p:cNvPr>
          <p:cNvSpPr txBox="1">
            <a:spLocks/>
          </p:cNvSpPr>
          <p:nvPr/>
        </p:nvSpPr>
        <p:spPr bwMode="gray">
          <a:xfrm>
            <a:off x="410712" y="2378514"/>
            <a:ext cx="10269125" cy="91117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ŽIVČANA STANICA 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- je osnovna građevna i funkcionalna jedinica živčanog sustava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				  -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podražljiva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 je i prima podražaje te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provodljiva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 i prenosi te podražaje dalje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03BB8CB-FD9D-49E8-9CFA-BDB1C858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3697" y="4595644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726006C-EE06-4405-8D57-D5BD54256B21}"/>
              </a:ext>
            </a:extLst>
          </p:cNvPr>
          <p:cNvSpPr txBox="1"/>
          <p:nvPr/>
        </p:nvSpPr>
        <p:spPr>
          <a:xfrm>
            <a:off x="8521084" y="5421505"/>
            <a:ext cx="3696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Što se tvojem tijelu događa tijekom duljeg izlaganja niskim temperaturama nakon čega ti postane hladno? Zašto?</a:t>
            </a:r>
          </a:p>
          <a:p>
            <a:pPr algn="ctr"/>
            <a:r>
              <a:rPr lang="hr-HR" sz="1600" i="1" dirty="0"/>
              <a:t>Kako tvoj organizam zna na koji način treba reagirati?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8EF8EC9-9D00-44BF-ABA6-598393BE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2" y="3949662"/>
            <a:ext cx="2146057" cy="160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7CFE4A9-2E35-4274-930B-13B42DBFE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71" y="3640728"/>
            <a:ext cx="4999987" cy="280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823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ack micro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9400" y="3626535"/>
            <a:ext cx="2466976" cy="1645473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F3FDC9DA-71D2-4073-90CB-CD208BBDB4EA}"/>
              </a:ext>
            </a:extLst>
          </p:cNvPr>
          <p:cNvSpPr txBox="1"/>
          <p:nvPr/>
        </p:nvSpPr>
        <p:spPr>
          <a:xfrm>
            <a:off x="4653382" y="5880527"/>
            <a:ext cx="252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građa živčane stanice - neurona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C024CC20-DE64-4156-A2BE-698E1C3B535D}"/>
              </a:ext>
            </a:extLst>
          </p:cNvPr>
          <p:cNvSpPr txBox="1">
            <a:spLocks/>
          </p:cNvSpPr>
          <p:nvPr/>
        </p:nvSpPr>
        <p:spPr bwMode="gray">
          <a:xfrm>
            <a:off x="741965" y="981885"/>
            <a:ext cx="2044823" cy="4918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KRATKI OGRANCI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FAA040-0D53-4567-9172-305E71C20994}"/>
              </a:ext>
            </a:extLst>
          </p:cNvPr>
          <p:cNvSpPr txBox="1">
            <a:spLocks/>
          </p:cNvSpPr>
          <p:nvPr/>
        </p:nvSpPr>
        <p:spPr bwMode="gray">
          <a:xfrm>
            <a:off x="495284" y="4021840"/>
            <a:ext cx="2358439" cy="7680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DUGI OGRANAK / ŽIVČANO VLAKNO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D84B80A-A60D-4A1B-AE9C-4DBA1C12589E}"/>
              </a:ext>
            </a:extLst>
          </p:cNvPr>
          <p:cNvSpPr txBox="1">
            <a:spLocks/>
          </p:cNvSpPr>
          <p:nvPr/>
        </p:nvSpPr>
        <p:spPr bwMode="gray">
          <a:xfrm>
            <a:off x="9214014" y="2958603"/>
            <a:ext cx="1963383" cy="4275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ZAVRŠNE NOŽICE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A3F7D569-D02A-4C1C-8C15-1DBF4010BC38}"/>
              </a:ext>
            </a:extLst>
          </p:cNvPr>
          <p:cNvSpPr txBox="1">
            <a:spLocks/>
          </p:cNvSpPr>
          <p:nvPr/>
        </p:nvSpPr>
        <p:spPr bwMode="gray">
          <a:xfrm>
            <a:off x="9222481" y="1725809"/>
            <a:ext cx="2358439" cy="4275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TIJELO ŽIVČANE STANICE</a:t>
            </a:r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xmlns="" id="{98B33243-CCFD-4B47-B5B5-D927C0571D0F}"/>
              </a:ext>
            </a:extLst>
          </p:cNvPr>
          <p:cNvSpPr txBox="1">
            <a:spLocks/>
          </p:cNvSpPr>
          <p:nvPr/>
        </p:nvSpPr>
        <p:spPr bwMode="gray">
          <a:xfrm>
            <a:off x="8882200" y="658157"/>
            <a:ext cx="1352426" cy="4275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JEZGRA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A0CFEBF-B8D0-488A-8B0E-426B7A8C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89" y="561385"/>
            <a:ext cx="4647460" cy="4905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xmlns="" id="{64BC4CBA-CBC1-4695-A0CF-6FABACA6EA5F}"/>
              </a:ext>
            </a:extLst>
          </p:cNvPr>
          <p:cNvCxnSpPr>
            <a:cxnSpLocks/>
          </p:cNvCxnSpPr>
          <p:nvPr/>
        </p:nvCxnSpPr>
        <p:spPr>
          <a:xfrm flipV="1">
            <a:off x="5637322" y="985421"/>
            <a:ext cx="3089429" cy="16628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xmlns="" id="{D867EAA6-0D84-4490-BCC5-1905C46F36B2}"/>
              </a:ext>
            </a:extLst>
          </p:cNvPr>
          <p:cNvCxnSpPr>
            <a:cxnSpLocks/>
          </p:cNvCxnSpPr>
          <p:nvPr/>
        </p:nvCxnSpPr>
        <p:spPr>
          <a:xfrm flipV="1">
            <a:off x="5841507" y="1939581"/>
            <a:ext cx="3222594" cy="80083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xmlns="" id="{C9D7F0C9-B503-4003-89A9-70F9D3B30621}"/>
              </a:ext>
            </a:extLst>
          </p:cNvPr>
          <p:cNvCxnSpPr>
            <a:cxnSpLocks/>
          </p:cNvCxnSpPr>
          <p:nvPr/>
        </p:nvCxnSpPr>
        <p:spPr>
          <a:xfrm flipH="1" flipV="1">
            <a:off x="2919150" y="1195658"/>
            <a:ext cx="1652850" cy="8272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xmlns="" id="{FB604C5B-E8C1-4D78-8C58-5641267A46A2}"/>
              </a:ext>
            </a:extLst>
          </p:cNvPr>
          <p:cNvCxnSpPr>
            <a:cxnSpLocks/>
          </p:cNvCxnSpPr>
          <p:nvPr/>
        </p:nvCxnSpPr>
        <p:spPr>
          <a:xfrm flipH="1" flipV="1">
            <a:off x="2507941" y="1558067"/>
            <a:ext cx="1566909" cy="93798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xmlns="" id="{29820AE1-B6A6-4BF4-B332-7A99BCBF2028}"/>
              </a:ext>
            </a:extLst>
          </p:cNvPr>
          <p:cNvCxnSpPr>
            <a:cxnSpLocks/>
          </p:cNvCxnSpPr>
          <p:nvPr/>
        </p:nvCxnSpPr>
        <p:spPr>
          <a:xfrm flipH="1">
            <a:off x="2945785" y="4021840"/>
            <a:ext cx="2715147" cy="4275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xmlns="" id="{6B39A7B4-ACF9-49BF-8539-4F314658CF13}"/>
              </a:ext>
            </a:extLst>
          </p:cNvPr>
          <p:cNvCxnSpPr>
            <a:cxnSpLocks/>
          </p:cNvCxnSpPr>
          <p:nvPr/>
        </p:nvCxnSpPr>
        <p:spPr>
          <a:xfrm flipV="1">
            <a:off x="7272867" y="3251200"/>
            <a:ext cx="1862666" cy="16086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F06145F9-2D3D-4985-9555-9B34DA909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865" y="4678992"/>
            <a:ext cx="2441319" cy="162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Naslov 1">
            <a:extLst>
              <a:ext uri="{FF2B5EF4-FFF2-40B4-BE49-F238E27FC236}">
                <a16:creationId xmlns:a16="http://schemas.microsoft.com/office/drawing/2014/main" xmlns="" id="{3D84B80A-A60D-4A1B-AE9C-4DBA1C12589E}"/>
              </a:ext>
            </a:extLst>
          </p:cNvPr>
          <p:cNvSpPr txBox="1">
            <a:spLocks/>
          </p:cNvSpPr>
          <p:nvPr/>
        </p:nvSpPr>
        <p:spPr bwMode="gray">
          <a:xfrm>
            <a:off x="9220201" y="6319870"/>
            <a:ext cx="2312797" cy="4275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 smtClean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POD MIKROSKOPOM</a:t>
            </a:r>
            <a:endParaRPr lang="hr-HR" sz="16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82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94BBFDEB-38EC-40DA-A9E4-A6E610F4BF11}"/>
              </a:ext>
            </a:extLst>
          </p:cNvPr>
          <p:cNvSpPr txBox="1">
            <a:spLocks/>
          </p:cNvSpPr>
          <p:nvPr/>
        </p:nvSpPr>
        <p:spPr bwMode="gray">
          <a:xfrm>
            <a:off x="173975" y="124286"/>
            <a:ext cx="10523618" cy="249462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Informacija se živčanim stanicama prenosi kao ŽIVČANI IMPULS.</a:t>
            </a:r>
          </a:p>
          <a:p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hr-H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ŽIVČANI IMPULS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nastaje kada podražljivi kratki ogranci prime određen podražaj pa na 	njihovoj površini (staničnoj membrani) nastaje promjena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ELEKTRIČNOG POTENCIJALA </a:t>
            </a:r>
            <a:r>
              <a:rPr lang="hr-HR" sz="2000" b="1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koji se 	brzo i poput vala širi membranom živčane stanice.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Kada promjena stigne do završnih nožica 	živčanog vlakna, </a:t>
            </a:r>
            <a:r>
              <a:rPr lang="hr-HR" sz="2000" b="1" spc="50" dirty="0" err="1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prouzročuje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otpuštanje kemijskih tvari u područje između dviju živčanih 	stanica.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693775D-9743-4545-B871-0074E8F8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40" y="3080635"/>
            <a:ext cx="4455254" cy="334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565DA7F-3E12-404B-BE99-318065B4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954" y="3429000"/>
            <a:ext cx="3092388" cy="2319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5D210D7-A10B-4A86-A964-9C21A14E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72" y="3429000"/>
            <a:ext cx="2966064" cy="222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832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101351-85EA-4158-8B5E-808AA12AF983}"/>
              </a:ext>
            </a:extLst>
          </p:cNvPr>
          <p:cNvSpPr txBox="1"/>
          <p:nvPr/>
        </p:nvSpPr>
        <p:spPr>
          <a:xfrm>
            <a:off x="10645385" y="4692415"/>
            <a:ext cx="16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VIZUALNO +</a:t>
            </a:r>
          </a:p>
          <a:p>
            <a:pPr algn="ctr"/>
            <a:r>
              <a:rPr lang="hr-HR" b="1" dirty="0"/>
              <a:t>ISTRAŽI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1F9429B9-BFA3-4801-BE06-0A4FBD93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1045351" y="3764444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4597696" y="5234934"/>
            <a:ext cx="4236127" cy="12301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SINAPSA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područje između završnih nožica jedne živčane stanice i kratkih ogranaka sljedeće živčane stanice.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F022AD0-1838-45AE-95F0-E0E32CE7E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29914" y="187580"/>
            <a:ext cx="2865298" cy="382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77F95F5-B851-4E6A-985B-0C0B0AD16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2" y="665726"/>
            <a:ext cx="5417504" cy="4063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307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15582416-13F5-4BDA-964A-52A0CC556624}"/>
              </a:ext>
            </a:extLst>
          </p:cNvPr>
          <p:cNvSpPr txBox="1">
            <a:spLocks/>
          </p:cNvSpPr>
          <p:nvPr/>
        </p:nvSpPr>
        <p:spPr bwMode="gray">
          <a:xfrm>
            <a:off x="2836656" y="5574474"/>
            <a:ext cx="7046531" cy="91117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Nakon brzog prolaska živčanog impulsa živčanom stanicom ona se jednako brzo vraća u početno stanje (stanje mirovanja).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49E0703E-0B71-4F6E-B161-4D2083B4D321}"/>
              </a:ext>
            </a:extLst>
          </p:cNvPr>
          <p:cNvSpPr txBox="1">
            <a:spLocks/>
          </p:cNvSpPr>
          <p:nvPr/>
        </p:nvSpPr>
        <p:spPr bwMode="gray">
          <a:xfrm>
            <a:off x="250914" y="4128117"/>
            <a:ext cx="9632273" cy="12478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Podražaj se s jedne stanice na drugu prenosi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KEMIJSKIM PUTOM </a:t>
            </a: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jer izlučene kemijske tvari izazivaju podražaj (promjenu el. potencijala) na kratkim ograncima sljedeće živčane stanice.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B54D0DD-B98C-40F3-80A3-6F790ADD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61" y="445567"/>
            <a:ext cx="3417897" cy="341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D2A8EFE-4CB5-4B73-B105-86721272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09" y="1617609"/>
            <a:ext cx="2966064" cy="222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91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15582416-13F5-4BDA-964A-52A0CC556624}"/>
              </a:ext>
            </a:extLst>
          </p:cNvPr>
          <p:cNvSpPr txBox="1">
            <a:spLocks/>
          </p:cNvSpPr>
          <p:nvPr/>
        </p:nvSpPr>
        <p:spPr bwMode="gray">
          <a:xfrm>
            <a:off x="3403967" y="5033639"/>
            <a:ext cx="5384066" cy="15319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ELEKTROENCEFALOGRAFIJA (EEG) 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- bezbolna i bezopasna metoda gdje se elektrodama mjeri aktivnost mozga odnosno grafički se registrira električna aktivnost neurona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6C97BC5-D133-498F-8EC8-11773914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5825" y="1599845"/>
            <a:ext cx="3193813" cy="23853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769E907-26D0-447D-A259-7BF7E9E3F8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9897" r="11470" b="9481"/>
          <a:stretch/>
        </p:blipFill>
        <p:spPr>
          <a:xfrm>
            <a:off x="9116813" y="1460885"/>
            <a:ext cx="1950684" cy="26633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FD98D49-3C0A-4751-AE90-F6EC6A2409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" r="5000" b="-1"/>
          <a:stretch/>
        </p:blipFill>
        <p:spPr>
          <a:xfrm>
            <a:off x="4948551" y="1589103"/>
            <a:ext cx="3282648" cy="2206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791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468</TotalTime>
  <Words>658</Words>
  <Application>Microsoft Office PowerPoint</Application>
  <PresentationFormat>Custom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Nebeski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REAGIRAMO NA RAZLIČITE PODRAŽAJE IZ OKOLIŠA I ZAŠTO JE TO VAŽNO</dc:title>
  <dc:creator>Korisnik</dc:creator>
  <cp:lastModifiedBy>sk-mpovalec</cp:lastModifiedBy>
  <cp:revision>144</cp:revision>
  <dcterms:created xsi:type="dcterms:W3CDTF">2020-06-29T14:50:40Z</dcterms:created>
  <dcterms:modified xsi:type="dcterms:W3CDTF">2020-08-11T06:39:54Z</dcterms:modified>
</cp:coreProperties>
</file>